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71" r:id="rId3"/>
    <p:sldId id="256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6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497"/>
    <a:srgbClr val="00863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B14A53-FE43-4C52-950D-CECE5E70022A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DAB46A-F086-4CB4-ABAF-88831A9D0B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134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2835F-0741-43CB-A2A1-82C50B485674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2224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02DCB-606D-4EE3-93BD-26C6A0646E80}" type="slidenum">
              <a:rPr lang="zh-TW" altLang="en-US" smtClean="0"/>
              <a:pPr/>
              <a:t>12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4184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86B8C4-BC6A-4A41-B113-F78832D4F8FD}" type="slidenum">
              <a:rPr lang="zh-TW" altLang="en-US" smtClean="0"/>
              <a:pPr/>
              <a:t>13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98798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9C02C9-46B3-4C01-BDE0-F93772227621}" type="slidenum">
              <a:rPr lang="zh-TW" altLang="en-US" smtClean="0"/>
              <a:pPr/>
              <a:t>14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438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2835F-0741-43CB-A2A1-82C50B485674}" type="slidenum">
              <a:rPr lang="zh-TW" altLang="en-US" smtClean="0"/>
              <a:pPr/>
              <a:t>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4314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C3B3D-2878-4A00-82EF-12A24C52DA83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0125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BAB2CA-6749-4AB6-B1B7-467BDDA7F00B}" type="slidenum">
              <a:rPr lang="zh-TW" altLang="en-US" smtClean="0"/>
              <a:pPr/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79981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58748-B838-4DBD-BEDE-EB0F0B2F57DC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544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6F419-EACE-451C-8B16-C771DA3DD35A}" type="slidenum">
              <a:rPr lang="zh-TW" altLang="en-US" smtClean="0"/>
              <a:pPr/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7881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FFEC6-C1F1-45EA-A44C-E602510554DB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0012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E67C15-23DB-48A4-B616-4C0B3D965941}" type="slidenum">
              <a:rPr lang="zh-TW" altLang="en-US" smtClean="0"/>
              <a:pPr/>
              <a:t>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9355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02DCB-606D-4EE3-93BD-26C6A0646E80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1437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1CCE-7DEE-45F6-B9C7-F98249AAEDE2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C083D-9665-4F39-A28D-0FFEC917A4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37C2-5D8D-4824-9745-90B060D52FBB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B4C0-9DDD-4619-83E7-37AB294DC3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5992-F687-4849-892D-ACD1E7F870FF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6D77-E139-44D5-9C3E-FC69EF1789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CD38-7C17-42B1-89EF-A1DFEBDE53EB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CE1F-35F6-488F-91D6-0184047373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E0FD-800D-431D-9519-28C7D1E42F9D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5FC6-E9BF-4BE0-8CF8-3316A03FA7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4E8B-7DC7-45E1-999D-77EE44A735CD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9535-E05F-4592-B22E-C7BFC9B10C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0D61-5397-4744-8969-9ED05A6C7F61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A61-FC06-4572-862D-F36DD17217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330A-FCFC-4A7B-B43C-791DCD8295A9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C84B-F87E-4699-BFDD-3CBF834787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BD60-34B0-4E59-8575-8E713CC854FD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FBC6-D6B6-41F3-9DA9-D568DF6EAB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905A-8D46-4917-BE79-C2EB6790BF5F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CD75-05F0-4F44-AC9D-E5505C2D5E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D00-9804-4085-AB4D-3D6B588E55CA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7F1C-2150-440B-80CE-ADA773ABF6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9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9B7D63-03AD-41EA-9A8C-F8AC9546F1DA}" type="datetimeFigureOut">
              <a:rPr lang="zh-TW" altLang="en-US"/>
              <a:pPr>
                <a:defRPr/>
              </a:pPr>
              <a:t>2018/09/14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575A696-C8C8-490C-A5B6-36E8B4BDDB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icare.hinet.net/intro-a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kidsafety.ncc.gov.tw/Glntxz.a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icare.hinet.net/intro-a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i.win.org.tw/iWIN/software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ncc.gov.tw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web547.org.tw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r="18204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5500828"/>
            <a:ext cx="3672408" cy="1080120"/>
          </a:xfrm>
          <a:ln w="38100">
            <a:solidFill>
              <a:srgbClr val="FF9900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基隆市立碇內國中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資訊組長  陳俊榮老師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5536" y="2060848"/>
            <a:ext cx="3672408" cy="310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基隆市立碇內國中</a:t>
            </a:r>
            <a:endParaRPr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endParaRPr lang="en-US" altLang="zh-TW" sz="3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家長日</a:t>
            </a:r>
            <a:endParaRPr lang="en-US" altLang="zh-TW" sz="48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資訊宣</a:t>
            </a:r>
            <a:r>
              <a:rPr lang="zh-TW" altLang="en-US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323528" y="4337164"/>
            <a:ext cx="38164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過濾服務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中華電信網路守門員</a:t>
            </a:r>
            <a:r>
              <a:rPr lang="en-US" altLang="zh-TW" sz="2000" dirty="0" smtClean="0">
                <a:hlinkClick r:id="rId3"/>
              </a:rPr>
              <a:t>(http://hicare.hinet.net/intro-a.php)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NCC</a:t>
            </a:r>
            <a:r>
              <a:rPr lang="zh-TW" altLang="en-US" dirty="0" smtClean="0"/>
              <a:t>過濾軟體</a:t>
            </a:r>
            <a:r>
              <a:rPr lang="en-US" altLang="zh-TW" sz="2000" dirty="0" smtClean="0"/>
              <a:t>(</a:t>
            </a:r>
            <a:r>
              <a:rPr lang="en-US" altLang="zh-TW" sz="2000" dirty="0" smtClean="0">
                <a:hlinkClick r:id="rId4"/>
              </a:rPr>
              <a:t>http://kidsafety.ncc.gov.tw/Glntxz.asp</a:t>
            </a:r>
            <a:r>
              <a:rPr lang="en-US" altLang="zh-TW" sz="2000" dirty="0" smtClean="0"/>
              <a:t>)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18436" name="圖片 4" descr="Pic0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2779713"/>
            <a:ext cx="6669087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04800" y="1554163"/>
            <a:ext cx="8686800" cy="302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在這些社群網站（</a:t>
            </a:r>
            <a:r>
              <a:rPr kumimoji="0" lang="en-US" altLang="zh-TW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r>
              <a:rPr kumimoji="0" lang="zh-TW" altLang="en-US" sz="3200" dirty="0" smtClean="0">
                <a:solidFill>
                  <a:schemeClr val="tx2"/>
                </a:solidFill>
                <a:latin typeface="+mn-lt"/>
                <a:ea typeface="+mn-ea"/>
              </a:rPr>
              <a:t>、</a:t>
            </a:r>
            <a:r>
              <a:rPr kumimoji="0" lang="en-US" altLang="zh-TW" sz="3200" dirty="0" err="1" smtClean="0">
                <a:solidFill>
                  <a:schemeClr val="tx2"/>
                </a:solidFill>
                <a:latin typeface="+mn-lt"/>
                <a:ea typeface="+mn-ea"/>
              </a:rPr>
              <a:t>Instagram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）的發言猶如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【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正式言論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】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，若有不當言論皆可保留法律追述權。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kumimoji="0" lang="zh-TW" altLang="en-US" sz="3200" dirty="0">
                <a:solidFill>
                  <a:schemeClr val="tx2"/>
                </a:solidFill>
                <a:latin typeface="+mn-lt"/>
                <a:ea typeface="+mn-ea"/>
              </a:rPr>
              <a:t>通訊</a:t>
            </a:r>
            <a:r>
              <a:rPr kumimoji="0" lang="zh-TW" altLang="en-US" sz="3200" dirty="0" smtClean="0">
                <a:solidFill>
                  <a:schemeClr val="tx2"/>
                </a:solidFill>
                <a:latin typeface="+mn-lt"/>
                <a:ea typeface="+mn-ea"/>
              </a:rPr>
              <a:t>軟體（</a:t>
            </a:r>
            <a:r>
              <a:rPr kumimoji="0" lang="en-US" altLang="zh-TW" sz="3200" dirty="0" smtClean="0">
                <a:solidFill>
                  <a:schemeClr val="tx2"/>
                </a:solidFill>
                <a:latin typeface="+mn-lt"/>
                <a:ea typeface="+mn-ea"/>
              </a:rPr>
              <a:t>LINE</a:t>
            </a:r>
            <a:r>
              <a:rPr kumimoji="0" lang="zh-TW" altLang="en-US" sz="3200" dirty="0" smtClean="0">
                <a:solidFill>
                  <a:schemeClr val="tx2"/>
                </a:solidFill>
                <a:latin typeface="+mn-lt"/>
                <a:ea typeface="+mn-ea"/>
              </a:rPr>
              <a:t>、</a:t>
            </a:r>
            <a:r>
              <a:rPr kumimoji="0" lang="en-US" altLang="zh-TW" sz="3200" dirty="0" err="1">
                <a:solidFill>
                  <a:schemeClr val="tx2"/>
                </a:solidFill>
                <a:latin typeface="+mn-lt"/>
                <a:ea typeface="+mn-ea"/>
              </a:rPr>
              <a:t>M</a:t>
            </a:r>
            <a:r>
              <a:rPr kumimoji="0" lang="en-US" altLang="zh-TW" sz="3200" dirty="0" err="1" smtClean="0">
                <a:solidFill>
                  <a:schemeClr val="tx2"/>
                </a:solidFill>
                <a:latin typeface="+mn-lt"/>
                <a:ea typeface="+mn-ea"/>
              </a:rPr>
              <a:t>essager</a:t>
            </a:r>
            <a:r>
              <a:rPr kumimoji="0" lang="zh-TW" altLang="en-US" sz="3200" dirty="0" smtClean="0">
                <a:solidFill>
                  <a:schemeClr val="tx2"/>
                </a:solidFill>
                <a:latin typeface="+mn-lt"/>
                <a:ea typeface="+mn-ea"/>
              </a:rPr>
              <a:t>）具有</a:t>
            </a:r>
            <a:r>
              <a:rPr kumimoji="0" lang="zh-TW" altLang="en-US" sz="3200" dirty="0" smtClean="0">
                <a:solidFill>
                  <a:srgbClr val="FF0000"/>
                </a:solidFill>
                <a:latin typeface="+mn-lt"/>
                <a:ea typeface="+mn-ea"/>
              </a:rPr>
              <a:t>個人隱私</a:t>
            </a:r>
            <a:r>
              <a:rPr kumimoji="0" lang="zh-TW" altLang="en-US" sz="3200" dirty="0" smtClean="0">
                <a:solidFill>
                  <a:schemeClr val="tx2"/>
                </a:solidFill>
                <a:latin typeface="+mn-lt"/>
                <a:ea typeface="+mn-ea"/>
              </a:rPr>
              <a:t>，切勿任意瀏覽他人手機訊息內容，以免觸法。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4" name="Picture 6" descr="「LINE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11" y="4602723"/>
            <a:ext cx="1440160" cy="136815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/>
              <a:t>社群網站與通訊軟體的</a:t>
            </a:r>
            <a:r>
              <a:rPr lang="zh-TW" altLang="en-US" b="1" dirty="0" smtClean="0">
                <a:solidFill>
                  <a:srgbClr val="FF0000"/>
                </a:solidFill>
              </a:rPr>
              <a:t>尊重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28736" b="31709"/>
          <a:stretch/>
        </p:blipFill>
        <p:spPr>
          <a:xfrm>
            <a:off x="5654667" y="4854751"/>
            <a:ext cx="3271467" cy="864096"/>
          </a:xfr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3171" y="4602723"/>
            <a:ext cx="1404372" cy="13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「messenger」的圖片搜尋結果"/>
          <p:cNvPicPr>
            <a:picLocks noChangeAspect="1" noChangeArrowheads="1"/>
          </p:cNvPicPr>
          <p:nvPr/>
        </p:nvPicPr>
        <p:blipFill>
          <a:blip r:embed="rId5" cstate="print"/>
          <a:srcRect l="24387" r="24401" b="7915"/>
          <a:stretch>
            <a:fillRect/>
          </a:stretch>
        </p:blipFill>
        <p:spPr bwMode="auto">
          <a:xfrm>
            <a:off x="2153654" y="4616415"/>
            <a:ext cx="1362393" cy="1340768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3991399" y="597087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dirty="0" smtClean="0">
                <a:solidFill>
                  <a:schemeClr val="tx2"/>
                </a:solidFill>
              </a:rPr>
              <a:t>Instagram</a:t>
            </a:r>
            <a:r>
              <a:rPr kumimoji="0" lang="zh-TW" altLang="en-US" dirty="0" smtClean="0">
                <a:solidFill>
                  <a:schemeClr val="tx2"/>
                </a:solidFill>
              </a:rPr>
              <a:t>  </a:t>
            </a:r>
            <a:endParaRPr kumimoji="0" lang="en-US" altLang="zh-TW" dirty="0" smtClean="0">
              <a:solidFill>
                <a:schemeClr val="tx2"/>
              </a:solidFill>
            </a:endParaRPr>
          </a:p>
          <a:p>
            <a:r>
              <a:rPr kumimoji="0" lang="zh-TW" altLang="en-US" dirty="0" smtClean="0">
                <a:solidFill>
                  <a:schemeClr val="tx2"/>
                </a:solidFill>
              </a:rPr>
              <a:t>或稱  </a:t>
            </a:r>
            <a:r>
              <a:rPr kumimoji="0" lang="en-US" altLang="zh-TW" dirty="0" smtClean="0">
                <a:solidFill>
                  <a:schemeClr val="tx2"/>
                </a:solidFill>
              </a:rPr>
              <a:t>IG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行動網路的普及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中華電信網路守門員</a:t>
            </a:r>
            <a:r>
              <a:rPr lang="en-US" altLang="zh-TW" sz="2000" dirty="0" smtClean="0">
                <a:hlinkClick r:id="rId3"/>
              </a:rPr>
              <a:t>(http://hicare.hinet.net/intro-a.php)</a:t>
            </a:r>
            <a:endParaRPr lang="en-US" altLang="zh-TW" i="1" dirty="0" smtClean="0"/>
          </a:p>
          <a:p>
            <a:pPr eaLnBrk="1" hangingPunct="1"/>
            <a:r>
              <a:rPr lang="en-US" altLang="zh-TW" i="1" dirty="0" err="1" smtClean="0"/>
              <a:t>iWIN</a:t>
            </a:r>
            <a:r>
              <a:rPr lang="zh-TW" altLang="en-US" dirty="0" smtClean="0"/>
              <a:t>過濾軟體</a:t>
            </a:r>
            <a:r>
              <a:rPr lang="en-US" altLang="zh-TW" sz="2000" dirty="0" smtClean="0"/>
              <a:t>(</a:t>
            </a:r>
            <a:r>
              <a:rPr lang="en-US" altLang="zh-TW" sz="2000" dirty="0" smtClean="0">
                <a:hlinkClick r:id="rId4"/>
              </a:rPr>
              <a:t>http://i.win.org.tw/iWIN/software.php</a:t>
            </a:r>
            <a:r>
              <a:rPr lang="en-US" altLang="zh-TW" sz="2000" dirty="0" smtClean="0"/>
              <a:t>)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749160"/>
            <a:ext cx="9144000" cy="410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 r="55513"/>
          <a:stretch>
            <a:fillRect/>
          </a:stretch>
        </p:blipFill>
        <p:spPr bwMode="auto">
          <a:xfrm rot="20619522">
            <a:off x="874711" y="3605485"/>
            <a:ext cx="7751719" cy="247171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文字方塊 6"/>
          <p:cNvSpPr txBox="1"/>
          <p:nvPr/>
        </p:nvSpPr>
        <p:spPr>
          <a:xfrm rot="340113">
            <a:off x="4682383" y="4244212"/>
            <a:ext cx="295465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</a:rPr>
              <a:t>手機防護</a:t>
            </a:r>
            <a:r>
              <a:rPr lang="zh-TW" altLang="en-US" sz="3600" b="1" dirty="0">
                <a:solidFill>
                  <a:schemeClr val="bg1"/>
                </a:solidFill>
              </a:rPr>
              <a:t>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 smtClean="0"/>
              <a:t>家長的陪伴</a:t>
            </a:r>
            <a:endParaRPr lang="zh-TW" altLang="en-US" b="1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將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電腦設置</a:t>
            </a:r>
            <a:r>
              <a:rPr lang="zh-TW" altLang="en-US" sz="2800" dirty="0" smtClean="0"/>
              <a:t>於家理容易關照的地點</a:t>
            </a:r>
            <a:endParaRPr lang="en-US" altLang="zh-TW" sz="2800" dirty="0" smtClean="0"/>
          </a:p>
          <a:p>
            <a:pPr lvl="1" eaLnBrk="1" hangingPunct="1"/>
            <a:r>
              <a:rPr lang="zh-TW" altLang="en-US" sz="2400" dirty="0" smtClean="0"/>
              <a:t>例如：客廳、書房或父母親的房間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等等</a:t>
            </a:r>
            <a:endParaRPr lang="en-US" altLang="zh-TW" sz="2400" dirty="0" smtClean="0"/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zh-TW" altLang="en-US" sz="2800" b="1" dirty="0" smtClean="0">
                <a:solidFill>
                  <a:srgbClr val="00B0F0"/>
                </a:solidFill>
              </a:rPr>
              <a:t>約定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學生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電腦上網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】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的使用時間</a:t>
            </a:r>
            <a:r>
              <a:rPr lang="zh-TW" altLang="en-US" sz="2800" dirty="0" smtClean="0"/>
              <a:t>，建議每日最晚使用時間為</a:t>
            </a:r>
            <a:r>
              <a:rPr lang="en-US" altLang="zh-TW" sz="2800" dirty="0" smtClean="0"/>
              <a:t>10</a:t>
            </a:r>
            <a:r>
              <a:rPr lang="zh-TW" altLang="en-US" sz="2800" dirty="0" smtClean="0"/>
              <a:t>點。</a:t>
            </a:r>
            <a:endParaRPr lang="en-US" altLang="zh-TW" sz="2800" dirty="0" smtClean="0"/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zh-TW" altLang="en-US" sz="2800" b="1" dirty="0" smtClean="0">
                <a:solidFill>
                  <a:srgbClr val="00B0F0"/>
                </a:solidFill>
              </a:rPr>
              <a:t>約定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學生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【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智慧型手機與平板電腦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】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的使用時間</a:t>
            </a:r>
            <a:r>
              <a:rPr lang="zh-TW" altLang="en-US" sz="2800" dirty="0" smtClean="0"/>
              <a:t>，建議每日最晚時間為</a:t>
            </a:r>
            <a:r>
              <a:rPr lang="en-US" altLang="zh-TW" sz="2800" dirty="0" smtClean="0"/>
              <a:t>10</a:t>
            </a:r>
            <a:r>
              <a:rPr lang="zh-TW" altLang="en-US" sz="2800" dirty="0" smtClean="0"/>
              <a:t>點，</a:t>
            </a:r>
            <a:r>
              <a:rPr lang="en-US" altLang="zh-TW" sz="2800" dirty="0" smtClean="0"/>
              <a:t>10</a:t>
            </a:r>
            <a:r>
              <a:rPr lang="zh-TW" altLang="en-US" sz="2800" dirty="0" smtClean="0"/>
              <a:t>點後由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家長保管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zh-TW" altLang="en-US" sz="2800" b="1" dirty="0" smtClean="0">
                <a:solidFill>
                  <a:srgbClr val="FF0000"/>
                </a:solidFill>
              </a:rPr>
              <a:t>家長陪伴</a:t>
            </a:r>
            <a:r>
              <a:rPr lang="zh-TW" altLang="en-US" sz="2800" dirty="0" smtClean="0"/>
              <a:t>是最重要的過濾方式。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016" y="2777104"/>
            <a:ext cx="26924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878016" y="764704"/>
            <a:ext cx="5841249" cy="193780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為孩子的未來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給予乾淨的網路環境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4" name="文字方塊 4"/>
          <p:cNvSpPr txBox="1">
            <a:spLocks noChangeArrowheads="1"/>
          </p:cNvSpPr>
          <p:nvPr/>
        </p:nvSpPr>
        <p:spPr bwMode="auto">
          <a:xfrm>
            <a:off x="4393563" y="2818671"/>
            <a:ext cx="341879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000" b="1" dirty="0">
                <a:solidFill>
                  <a:srgbClr val="00863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基隆</a:t>
            </a:r>
            <a:r>
              <a:rPr kumimoji="0" lang="zh-TW" altLang="en-US" sz="4000" b="1" dirty="0" smtClean="0">
                <a:solidFill>
                  <a:srgbClr val="00863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市立</a:t>
            </a:r>
            <a:endParaRPr kumimoji="0" lang="en-US" altLang="zh-TW" sz="4000" b="1" dirty="0" smtClean="0">
              <a:solidFill>
                <a:srgbClr val="00863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000" b="1" dirty="0" smtClean="0">
                <a:solidFill>
                  <a:srgbClr val="00863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碇</a:t>
            </a:r>
            <a:r>
              <a:rPr kumimoji="0" lang="zh-TW" altLang="en-US" sz="4000" b="1" dirty="0">
                <a:solidFill>
                  <a:srgbClr val="00863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kumimoji="0" lang="zh-TW" altLang="en-US" sz="4000" b="1" dirty="0" smtClean="0">
                <a:solidFill>
                  <a:srgbClr val="00863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endParaRPr kumimoji="0" lang="en-US" altLang="zh-TW" sz="4000" b="1" dirty="0" smtClean="0">
              <a:solidFill>
                <a:srgbClr val="00863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000" b="1" dirty="0" smtClean="0">
                <a:solidFill>
                  <a:srgbClr val="00863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全體教職員</a:t>
            </a:r>
            <a:endParaRPr kumimoji="0" lang="en-US" altLang="zh-TW" sz="4000" b="1" dirty="0" smtClean="0">
              <a:solidFill>
                <a:srgbClr val="00863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000" b="1" dirty="0" smtClean="0">
                <a:solidFill>
                  <a:srgbClr val="00863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關心</a:t>
            </a:r>
            <a:r>
              <a:rPr kumimoji="0" lang="zh-TW" altLang="en-US" sz="4000" b="1" dirty="0">
                <a:solidFill>
                  <a:srgbClr val="00863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009" t="15640" r="39367" b="11280"/>
          <a:stretch/>
        </p:blipFill>
        <p:spPr>
          <a:xfrm>
            <a:off x="2870920" y="332656"/>
            <a:ext cx="6120680" cy="62646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樂學卡</a:t>
            </a:r>
            <a:r>
              <a:rPr lang="zh-TW" altLang="en-US" b="1" dirty="0" smtClean="0">
                <a:solidFill>
                  <a:srgbClr val="FF0000"/>
                </a:solidFill>
              </a:rPr>
              <a:t>讚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鼓勵閱讀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基市暢遊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展覽運</a:t>
            </a:r>
            <a:r>
              <a:rPr lang="zh-TW" altLang="en-US" b="1" dirty="0">
                <a:solidFill>
                  <a:schemeClr val="tx1"/>
                </a:solidFill>
              </a:rPr>
              <a:t>動</a:t>
            </a:r>
          </a:p>
        </p:txBody>
      </p:sp>
      <p:sp>
        <p:nvSpPr>
          <p:cNvPr id="5" name="矩形 4"/>
          <p:cNvSpPr/>
          <p:nvPr/>
        </p:nvSpPr>
        <p:spPr>
          <a:xfrm>
            <a:off x="6012160" y="4149080"/>
            <a:ext cx="2880320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5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NCC0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83568" y="1052736"/>
            <a:ext cx="7786742" cy="488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 smtClean="0"/>
              <a:t>網路安全</a:t>
            </a:r>
            <a:endParaRPr lang="zh-TW" altLang="en-US" b="1" dirty="0"/>
          </a:p>
        </p:txBody>
      </p:sp>
      <p:sp>
        <p:nvSpPr>
          <p:cNvPr id="11267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分級制度：</a:t>
            </a:r>
            <a:r>
              <a:rPr lang="zh-TW" altLang="en-US" b="1" dirty="0" smtClean="0">
                <a:solidFill>
                  <a:srgbClr val="FF0000"/>
                </a:solidFill>
              </a:rPr>
              <a:t>年齡分級制</a:t>
            </a:r>
            <a:r>
              <a:rPr lang="zh-TW" altLang="en-US" dirty="0" smtClean="0"/>
              <a:t>為主</a:t>
            </a:r>
            <a:r>
              <a:rPr lang="en-US" altLang="zh-TW" dirty="0" smtClean="0"/>
              <a:t>,</a:t>
            </a:r>
            <a:r>
              <a:rPr lang="zh-TW" altLang="en-US" dirty="0" smtClean="0"/>
              <a:t>兼採</a:t>
            </a:r>
            <a:r>
              <a:rPr lang="zh-TW" altLang="en-US" b="1" dirty="0" smtClean="0">
                <a:solidFill>
                  <a:srgbClr val="00863D"/>
                </a:solidFill>
              </a:rPr>
              <a:t>內容分級制</a:t>
            </a:r>
            <a:endParaRPr lang="en-US" altLang="zh-TW" b="1" dirty="0" smtClean="0">
              <a:solidFill>
                <a:srgbClr val="00863D"/>
              </a:solidFill>
            </a:endParaRPr>
          </a:p>
          <a:p>
            <a:pPr eaLnBrk="1" hangingPunct="1"/>
            <a:endParaRPr lang="en-US" altLang="zh-TW" b="1" dirty="0" smtClean="0">
              <a:solidFill>
                <a:srgbClr val="00863D"/>
              </a:solidFill>
            </a:endParaRPr>
          </a:p>
          <a:p>
            <a:pPr eaLnBrk="1" hangingPunct="1"/>
            <a:endParaRPr lang="en-US" altLang="zh-TW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zh-TW" altLang="en-US" dirty="0" smtClean="0">
                <a:solidFill>
                  <a:srgbClr val="002060"/>
                </a:solidFill>
              </a:rPr>
              <a:t>檢舉非法網站：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zh-TW" altLang="en-US" dirty="0" smtClean="0"/>
              <a:t>國家通訊傳播委員會</a:t>
            </a:r>
            <a:r>
              <a:rPr lang="en-US" altLang="zh-TW" dirty="0" smtClean="0"/>
              <a:t>( </a:t>
            </a:r>
            <a:r>
              <a:rPr lang="en-US" altLang="zh-TW" dirty="0" smtClean="0">
                <a:hlinkClick r:id="rId3"/>
              </a:rPr>
              <a:t>www.ncc.gov.tw</a:t>
            </a:r>
            <a:r>
              <a:rPr lang="en-US" altLang="zh-TW" dirty="0" smtClean="0"/>
              <a:t> )</a:t>
            </a:r>
          </a:p>
          <a:p>
            <a:pPr lvl="1" eaLnBrk="1" hangingPunct="1"/>
            <a:r>
              <a:rPr lang="zh-TW" altLang="en-US" dirty="0" smtClean="0"/>
              <a:t>台灣展翅協會網站</a:t>
            </a:r>
            <a:r>
              <a:rPr lang="en-US" altLang="zh-TW" dirty="0" smtClean="0"/>
              <a:t>( </a:t>
            </a:r>
            <a:r>
              <a:rPr lang="en-US" altLang="zh-TW" dirty="0" smtClean="0">
                <a:hlinkClick r:id="rId4"/>
              </a:rPr>
              <a:t>www.web547.org.tw</a:t>
            </a:r>
            <a:r>
              <a:rPr lang="en-US" altLang="zh-TW" dirty="0" smtClean="0"/>
              <a:t> )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i="1" dirty="0" smtClean="0">
                <a:solidFill>
                  <a:srgbClr val="FF0000"/>
                </a:solidFill>
              </a:rPr>
              <a:t>[</a:t>
            </a:r>
            <a:r>
              <a:rPr lang="zh-TW" altLang="en-US" i="1" dirty="0" smtClean="0">
                <a:solidFill>
                  <a:srgbClr val="FF0000"/>
                </a:solidFill>
              </a:rPr>
              <a:t>有害兒少身心健康或不法之網路內容</a:t>
            </a:r>
            <a:r>
              <a:rPr lang="en-US" altLang="zh-TW" i="1" dirty="0" smtClean="0">
                <a:solidFill>
                  <a:srgbClr val="FF0000"/>
                </a:solidFill>
              </a:rPr>
              <a:t>]</a:t>
            </a:r>
          </a:p>
          <a:p>
            <a:pPr lvl="1" eaLnBrk="1" hangingPunct="1"/>
            <a:endParaRPr lang="zh-TW" altLang="en-US" dirty="0" smtClean="0">
              <a:solidFill>
                <a:srgbClr val="002060"/>
              </a:solidFill>
            </a:endParaRPr>
          </a:p>
        </p:txBody>
      </p:sp>
      <p:pic>
        <p:nvPicPr>
          <p:cNvPr id="11268" name="Picture 1029" descr="保護級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1425" y="2214563"/>
            <a:ext cx="10350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30" descr="限制級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2214563"/>
            <a:ext cx="10334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31" descr="輔導級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5388" y="2214563"/>
            <a:ext cx="10334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32" descr="普遍級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7463" y="2214563"/>
            <a:ext cx="10287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7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/>
              <a:t>檢視學生走過的痕跡</a:t>
            </a:r>
            <a:r>
              <a:rPr lang="en-US" altLang="zh-TW" b="1" dirty="0" smtClean="0"/>
              <a:t>(IE</a:t>
            </a:r>
            <a:r>
              <a:rPr lang="zh-TW" altLang="en-US" b="1" dirty="0" smtClean="0"/>
              <a:t>瀏覽器</a:t>
            </a:r>
            <a:r>
              <a:rPr lang="en-US" altLang="zh-TW" b="1" dirty="0" smtClean="0"/>
              <a:t>)-1</a:t>
            </a:r>
            <a:endParaRPr lang="zh-TW" altLang="en-US" b="1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瀏覽器      </a:t>
            </a:r>
            <a:r>
              <a:rPr lang="en-US" altLang="zh-TW" smtClean="0"/>
              <a:t>IE(Internet Explorer)</a:t>
            </a:r>
            <a:r>
              <a:rPr lang="zh-TW" altLang="en-US" smtClean="0"/>
              <a:t>的</a:t>
            </a:r>
            <a:r>
              <a:rPr lang="zh-TW" altLang="en-US" b="1" smtClean="0">
                <a:solidFill>
                  <a:srgbClr val="FF0000"/>
                </a:solidFill>
              </a:rPr>
              <a:t>歷程紀錄</a:t>
            </a:r>
            <a:endParaRPr lang="en-US" altLang="zh-TW" b="1" smtClean="0">
              <a:solidFill>
                <a:srgbClr val="FF0000"/>
              </a:solidFill>
            </a:endParaRPr>
          </a:p>
          <a:p>
            <a:pPr eaLnBrk="1" hangingPunct="1"/>
            <a:endParaRPr lang="zh-TW" altLang="en-US" b="1" smtClean="0">
              <a:solidFill>
                <a:srgbClr val="FF0000"/>
              </a:solidFill>
            </a:endParaRPr>
          </a:p>
        </p:txBody>
      </p:sp>
      <p:pic>
        <p:nvPicPr>
          <p:cNvPr id="12292" name="圖片 3" descr="Pic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571625"/>
            <a:ext cx="5572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圖片 4" descr="Pic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9144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4" name="群組 13"/>
          <p:cNvGrpSpPr>
            <a:grpSpLocks/>
          </p:cNvGrpSpPr>
          <p:nvPr/>
        </p:nvGrpSpPr>
        <p:grpSpPr bwMode="auto">
          <a:xfrm>
            <a:off x="1500188" y="4071938"/>
            <a:ext cx="2643187" cy="714375"/>
            <a:chOff x="1500166" y="4071942"/>
            <a:chExt cx="2643206" cy="714380"/>
          </a:xfrm>
        </p:grpSpPr>
        <p:sp>
          <p:nvSpPr>
            <p:cNvPr id="6" name="橢圓 5"/>
            <p:cNvSpPr/>
            <p:nvPr/>
          </p:nvSpPr>
          <p:spPr>
            <a:xfrm>
              <a:off x="1500166" y="4357694"/>
              <a:ext cx="2643206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299" name="文字方塊 6"/>
            <p:cNvSpPr txBox="1">
              <a:spLocks noChangeArrowheads="1"/>
            </p:cNvSpPr>
            <p:nvPr/>
          </p:nvSpPr>
          <p:spPr bwMode="auto">
            <a:xfrm>
              <a:off x="3571868" y="407194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b="1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kumimoji="0" lang="zh-TW" altLang="en-U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295" name="群組 15"/>
          <p:cNvGrpSpPr>
            <a:grpSpLocks/>
          </p:cNvGrpSpPr>
          <p:nvPr/>
        </p:nvGrpSpPr>
        <p:grpSpPr bwMode="auto">
          <a:xfrm>
            <a:off x="1357313" y="1357313"/>
            <a:ext cx="1000125" cy="714375"/>
            <a:chOff x="1500166" y="4071942"/>
            <a:chExt cx="2643206" cy="714380"/>
          </a:xfrm>
        </p:grpSpPr>
        <p:sp>
          <p:nvSpPr>
            <p:cNvPr id="17" name="橢圓 16"/>
            <p:cNvSpPr/>
            <p:nvPr/>
          </p:nvSpPr>
          <p:spPr>
            <a:xfrm>
              <a:off x="1500166" y="4357694"/>
              <a:ext cx="2643206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297" name="文字方塊 17"/>
            <p:cNvSpPr txBox="1">
              <a:spLocks noChangeArrowheads="1"/>
            </p:cNvSpPr>
            <p:nvPr/>
          </p:nvSpPr>
          <p:spPr bwMode="auto">
            <a:xfrm>
              <a:off x="3571868" y="407194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b="1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endParaRPr kumimoji="0" lang="zh-TW" altLang="en-U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/>
              <a:t>檢視學生走過的痕跡</a:t>
            </a:r>
            <a:r>
              <a:rPr lang="en-US" altLang="zh-TW" b="1" dirty="0" smtClean="0"/>
              <a:t>(IE</a:t>
            </a:r>
            <a:r>
              <a:rPr lang="zh-TW" altLang="en-US" b="1" dirty="0" smtClean="0"/>
              <a:t>瀏覽器</a:t>
            </a:r>
            <a:r>
              <a:rPr lang="en-US" altLang="zh-TW" b="1" dirty="0" smtClean="0"/>
              <a:t>)-2</a:t>
            </a:r>
            <a:endParaRPr lang="zh-TW" altLang="en-US" dirty="0"/>
          </a:p>
        </p:txBody>
      </p:sp>
      <p:pic>
        <p:nvPicPr>
          <p:cNvPr id="13315" name="內容版面配置區 3" descr="Pic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3888" y="1554163"/>
            <a:ext cx="8048625" cy="4525962"/>
          </a:xfrm>
        </p:spPr>
      </p:pic>
      <p:grpSp>
        <p:nvGrpSpPr>
          <p:cNvPr id="13316" name="群組 4"/>
          <p:cNvGrpSpPr>
            <a:grpSpLocks/>
          </p:cNvGrpSpPr>
          <p:nvPr/>
        </p:nvGrpSpPr>
        <p:grpSpPr bwMode="auto">
          <a:xfrm>
            <a:off x="2428875" y="3143250"/>
            <a:ext cx="857250" cy="714375"/>
            <a:chOff x="1500166" y="4071942"/>
            <a:chExt cx="2643206" cy="714380"/>
          </a:xfrm>
        </p:grpSpPr>
        <p:sp>
          <p:nvSpPr>
            <p:cNvPr id="6" name="橢圓 5"/>
            <p:cNvSpPr/>
            <p:nvPr/>
          </p:nvSpPr>
          <p:spPr>
            <a:xfrm>
              <a:off x="1500166" y="4357694"/>
              <a:ext cx="2643206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3318" name="文字方塊 6"/>
            <p:cNvSpPr txBox="1">
              <a:spLocks noChangeArrowheads="1"/>
            </p:cNvSpPr>
            <p:nvPr/>
          </p:nvSpPr>
          <p:spPr bwMode="auto">
            <a:xfrm>
              <a:off x="3571868" y="407194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b="1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kumimoji="0" lang="zh-TW" altLang="en-U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/>
              <a:t>檢視學生走過的痕跡</a:t>
            </a:r>
            <a:r>
              <a:rPr lang="en-US" altLang="zh-TW" b="1" dirty="0" smtClean="0"/>
              <a:t>(IE</a:t>
            </a:r>
            <a:r>
              <a:rPr lang="zh-TW" altLang="en-US" b="1" dirty="0" smtClean="0"/>
              <a:t>瀏覽器</a:t>
            </a:r>
            <a:r>
              <a:rPr lang="en-US" altLang="zh-TW" b="1" dirty="0" smtClean="0"/>
              <a:t>)-3</a:t>
            </a:r>
            <a:endParaRPr lang="zh-TW" altLang="en-US" dirty="0"/>
          </a:p>
        </p:txBody>
      </p:sp>
      <p:pic>
        <p:nvPicPr>
          <p:cNvPr id="14339" name="內容版面配置區 3" descr="Pic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3888" y="1554163"/>
            <a:ext cx="8048625" cy="4525962"/>
          </a:xfrm>
        </p:spPr>
      </p:pic>
      <p:grpSp>
        <p:nvGrpSpPr>
          <p:cNvPr id="14340" name="群組 4"/>
          <p:cNvGrpSpPr>
            <a:grpSpLocks/>
          </p:cNvGrpSpPr>
          <p:nvPr/>
        </p:nvGrpSpPr>
        <p:grpSpPr bwMode="auto">
          <a:xfrm>
            <a:off x="2214563" y="3643313"/>
            <a:ext cx="1000125" cy="714375"/>
            <a:chOff x="1500166" y="4071942"/>
            <a:chExt cx="2643206" cy="714380"/>
          </a:xfrm>
        </p:grpSpPr>
        <p:sp>
          <p:nvSpPr>
            <p:cNvPr id="6" name="橢圓 5"/>
            <p:cNvSpPr/>
            <p:nvPr/>
          </p:nvSpPr>
          <p:spPr>
            <a:xfrm>
              <a:off x="1500166" y="4357694"/>
              <a:ext cx="2643206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4342" name="文字方塊 6"/>
            <p:cNvSpPr txBox="1">
              <a:spLocks noChangeArrowheads="1"/>
            </p:cNvSpPr>
            <p:nvPr/>
          </p:nvSpPr>
          <p:spPr bwMode="auto">
            <a:xfrm>
              <a:off x="3571868" y="407194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b="1">
                  <a:solidFill>
                    <a:srgbClr val="FF0000"/>
                  </a:solidFill>
                  <a:latin typeface="Calibri" pitchFamily="34" charset="0"/>
                </a:rPr>
                <a:t>4</a:t>
              </a:r>
              <a:endParaRPr kumimoji="0" lang="zh-TW" altLang="en-U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/>
              <a:t>檢視學生走過的痕跡</a:t>
            </a:r>
            <a:r>
              <a:rPr lang="en-US" altLang="zh-TW" b="1" dirty="0" smtClean="0"/>
              <a:t>(IE</a:t>
            </a:r>
            <a:r>
              <a:rPr lang="zh-TW" altLang="en-US" b="1" dirty="0" smtClean="0"/>
              <a:t>瀏覽器</a:t>
            </a:r>
            <a:r>
              <a:rPr lang="en-US" altLang="zh-TW" b="1" dirty="0" smtClean="0"/>
              <a:t>)-4</a:t>
            </a:r>
            <a:endParaRPr lang="zh-TW" altLang="en-US" dirty="0"/>
          </a:p>
        </p:txBody>
      </p:sp>
      <p:pic>
        <p:nvPicPr>
          <p:cNvPr id="15363" name="內容版面配置區 3" descr="Pic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3888" y="1554163"/>
            <a:ext cx="8048625" cy="4525962"/>
          </a:xfrm>
        </p:spPr>
      </p:pic>
      <p:grpSp>
        <p:nvGrpSpPr>
          <p:cNvPr id="15364" name="群組 6"/>
          <p:cNvGrpSpPr>
            <a:grpSpLocks/>
          </p:cNvGrpSpPr>
          <p:nvPr/>
        </p:nvGrpSpPr>
        <p:grpSpPr bwMode="auto">
          <a:xfrm>
            <a:off x="2500313" y="2357438"/>
            <a:ext cx="5572125" cy="3429000"/>
            <a:chOff x="2500298" y="2357430"/>
            <a:chExt cx="5572164" cy="3429024"/>
          </a:xfrm>
        </p:grpSpPr>
        <p:sp>
          <p:nvSpPr>
            <p:cNvPr id="5" name="圓角矩形 4"/>
            <p:cNvSpPr/>
            <p:nvPr/>
          </p:nvSpPr>
          <p:spPr>
            <a:xfrm>
              <a:off x="2500298" y="2714619"/>
              <a:ext cx="3571900" cy="307183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366" name="文字方塊 5"/>
            <p:cNvSpPr txBox="1">
              <a:spLocks noChangeArrowheads="1"/>
            </p:cNvSpPr>
            <p:nvPr/>
          </p:nvSpPr>
          <p:spPr bwMode="auto">
            <a:xfrm>
              <a:off x="3786182" y="2357430"/>
              <a:ext cx="42862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b="1">
                  <a:solidFill>
                    <a:srgbClr val="FF0000"/>
                  </a:solidFill>
                  <a:latin typeface="Calibri" pitchFamily="34" charset="0"/>
                </a:rPr>
                <a:t>學生開啟網頁相關暫存資料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/>
              <a:t>檢視學生隱藏的分頁、工具列</a:t>
            </a:r>
            <a:endParaRPr lang="zh-TW" altLang="en-US" dirty="0"/>
          </a:p>
        </p:txBody>
      </p:sp>
      <p:pic>
        <p:nvPicPr>
          <p:cNvPr id="16387" name="內容版面配置區 3" descr="Pic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3888" y="1554163"/>
            <a:ext cx="8048625" cy="4525962"/>
          </a:xfrm>
        </p:spPr>
      </p:pic>
      <p:sp>
        <p:nvSpPr>
          <p:cNvPr id="7" name="橢圓 6"/>
          <p:cNvSpPr/>
          <p:nvPr/>
        </p:nvSpPr>
        <p:spPr>
          <a:xfrm>
            <a:off x="2357438" y="1928813"/>
            <a:ext cx="150018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389" name="文字方塊 7"/>
          <p:cNvSpPr txBox="1">
            <a:spLocks noChangeArrowheads="1"/>
          </p:cNvSpPr>
          <p:nvPr/>
        </p:nvSpPr>
        <p:spPr bwMode="auto">
          <a:xfrm>
            <a:off x="3214688" y="2214563"/>
            <a:ext cx="3786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 b="1">
                <a:solidFill>
                  <a:srgbClr val="FF0000"/>
                </a:solidFill>
                <a:latin typeface="Calibri" pitchFamily="34" charset="0"/>
              </a:rPr>
              <a:t>不常注意的分頁</a:t>
            </a:r>
          </a:p>
        </p:txBody>
      </p:sp>
      <p:sp>
        <p:nvSpPr>
          <p:cNvPr id="9" name="橢圓 8"/>
          <p:cNvSpPr/>
          <p:nvPr/>
        </p:nvSpPr>
        <p:spPr>
          <a:xfrm>
            <a:off x="1928813" y="5786438"/>
            <a:ext cx="150018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391" name="文字方塊 9"/>
          <p:cNvSpPr txBox="1">
            <a:spLocks noChangeArrowheads="1"/>
          </p:cNvSpPr>
          <p:nvPr/>
        </p:nvSpPr>
        <p:spPr bwMode="auto">
          <a:xfrm>
            <a:off x="3500438" y="5643563"/>
            <a:ext cx="4643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 b="1">
                <a:solidFill>
                  <a:srgbClr val="FF0000"/>
                </a:solidFill>
                <a:latin typeface="Calibri" pitchFamily="34" charset="0"/>
              </a:rPr>
              <a:t>不常注意的工具列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755</TotalTime>
  <Words>362</Words>
  <Application>Microsoft Office PowerPoint</Application>
  <PresentationFormat>如螢幕大小 (4:3)</PresentationFormat>
  <Paragraphs>69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Calibri</vt:lpstr>
      <vt:lpstr>Wingdings 2</vt:lpstr>
      <vt:lpstr>旅程</vt:lpstr>
      <vt:lpstr>PowerPoint 簡報</vt:lpstr>
      <vt:lpstr>樂學卡讚</vt:lpstr>
      <vt:lpstr>PowerPoint 簡報</vt:lpstr>
      <vt:lpstr>網路安全</vt:lpstr>
      <vt:lpstr>檢視學生走過的痕跡(IE瀏覽器)-1</vt:lpstr>
      <vt:lpstr>檢視學生走過的痕跡(IE瀏覽器)-2</vt:lpstr>
      <vt:lpstr>檢視學生走過的痕跡(IE瀏覽器)-3</vt:lpstr>
      <vt:lpstr>檢視學生走過的痕跡(IE瀏覽器)-4</vt:lpstr>
      <vt:lpstr>檢視學生隱藏的分頁、工具列</vt:lpstr>
      <vt:lpstr>過濾服務</vt:lpstr>
      <vt:lpstr>社群網站與通訊軟體的尊重</vt:lpstr>
      <vt:lpstr>行動網路的普及</vt:lpstr>
      <vt:lpstr>家長的陪伴</vt:lpstr>
      <vt:lpstr>為孩子的未來 給予乾淨的網路環境</vt:lpstr>
    </vt:vector>
  </TitlesOfParts>
  <Company>ISAAC-Office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ISAAC-Home</dc:creator>
  <cp:lastModifiedBy>陳俊榮 碇內國中資訊組</cp:lastModifiedBy>
  <cp:revision>104</cp:revision>
  <dcterms:created xsi:type="dcterms:W3CDTF">2009-09-11T16:00:53Z</dcterms:created>
  <dcterms:modified xsi:type="dcterms:W3CDTF">2018-09-14T10:48:07Z</dcterms:modified>
</cp:coreProperties>
</file>