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1"/>
  </p:notesMasterIdLst>
  <p:sldIdLst>
    <p:sldId id="272" r:id="rId2"/>
    <p:sldId id="274" r:id="rId3"/>
    <p:sldId id="282" r:id="rId4"/>
    <p:sldId id="284" r:id="rId5"/>
    <p:sldId id="275" r:id="rId6"/>
    <p:sldId id="276" r:id="rId7"/>
    <p:sldId id="279" r:id="rId8"/>
    <p:sldId id="281" r:id="rId9"/>
    <p:sldId id="280" r:id="rId10"/>
  </p:sldIdLst>
  <p:sldSz cx="9144000" cy="6858000" type="screen4x3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75F69-B016-4A45-84BB-991D159683B5}" type="datetimeFigureOut">
              <a:rPr lang="zh-TW" altLang="en-US" smtClean="0"/>
              <a:t>2022/08/18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0ED1D-F42C-4132-A790-91F43DDE84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31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62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77A19-D7F3-4242-AB34-6C8461B0ED8E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13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0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6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77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70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6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89333C77-0158-454C-844F-B7AB9BD7DAD4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2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defTabSz="342900"/>
            <a:fld id="{6FF9F0C5-380F-41C2-899A-BAC0F0927E16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19954A3-9DFD-4C44-94BA-B95130A3BA1C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5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295A2279-A7AE-423F-9E7F-0B571A7E3B6E}" type="datetime">
              <a:rPr lang="en-US" sz="900" b="0" strike="noStrike" spc="-1" smtClean="0">
                <a:solidFill>
                  <a:srgbClr val="8B8B8B"/>
                </a:solidFill>
                <a:latin typeface="Calibri"/>
              </a:rPr>
              <a:t>8/18/2022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049788C-B9CB-4FAF-8A30-A6EC8F14F9DE}" type="slidenum">
              <a:rPr lang="en-US" sz="9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64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0646" y="2560113"/>
            <a:ext cx="6638954" cy="1745559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實用技能學程與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建教合作班的介紹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8747" y="5039598"/>
            <a:ext cx="8330263" cy="1350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3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主講人</a:t>
            </a:r>
            <a:r>
              <a:rPr lang="en-US" altLang="zh-TW" sz="3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基市碇內</a:t>
            </a:r>
            <a:r>
              <a:rPr lang="zh-TW" altLang="en-US" sz="3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國中生規組陳盈如老師</a:t>
            </a:r>
            <a:r>
              <a:rPr lang="en-US" altLang="zh-TW" sz="1500" dirty="0" smtClean="0">
                <a:solidFill>
                  <a:srgbClr val="002060"/>
                </a:solidFill>
                <a:ea typeface="新細明體" pitchFamily="18" charset="-120"/>
              </a:rPr>
              <a:t>111.08.29</a:t>
            </a:r>
            <a:endParaRPr lang="zh-TW" altLang="en-US" sz="15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698" y="788858"/>
            <a:ext cx="7745860" cy="13501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  <a:spcBef>
                <a:spcPts val="750"/>
              </a:spcBef>
              <a:buClr>
                <a:srgbClr val="90C226"/>
              </a:buClr>
              <a:defRPr/>
            </a:pP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基市碇內國中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度教師生涯輔導增能研習</a:t>
            </a:r>
            <a:endParaRPr lang="zh-TW" altLang="en-US" sz="1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84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37" y="394500"/>
            <a:ext cx="6201251" cy="10948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415" y="1718910"/>
            <a:ext cx="6591985" cy="377762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1885" y="1559382"/>
            <a:ext cx="8472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b="1" kern="0" dirty="0" smtClean="0">
                <a:latin typeface="+mj-ea"/>
                <a:ea typeface="+mj-ea"/>
                <a:cs typeface="新細明體" panose="02020500000000000000" pitchFamily="18" charset="-120"/>
              </a:rPr>
              <a:t>是</a:t>
            </a:r>
            <a:r>
              <a:rPr lang="zh-TW" altLang="zh-TW" sz="3200" b="1" kern="0" dirty="0">
                <a:latin typeface="+mj-ea"/>
                <a:ea typeface="+mj-ea"/>
                <a:cs typeface="新細明體" panose="02020500000000000000" pitchFamily="18" charset="-120"/>
              </a:rPr>
              <a:t>延續國中技藝教育課程，為具有技藝傾向、就業意願和想學習一技之長的學生所設計的學習環境。</a:t>
            </a:r>
            <a:r>
              <a:rPr lang="zh-TW" altLang="en-US" sz="3200" b="1" dirty="0" smtClean="0">
                <a:latin typeface="+mj-ea"/>
                <a:ea typeface="+mj-ea"/>
              </a:rPr>
              <a:t>以技藝班及低收入學生優先分發</a:t>
            </a:r>
            <a:endParaRPr lang="en-US" altLang="zh-TW" sz="3200" b="1" dirty="0" smtClean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83" y="3937788"/>
            <a:ext cx="7115941" cy="1000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83" y="4955852"/>
            <a:ext cx="2964033" cy="9334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83" y="5927122"/>
            <a:ext cx="3819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461" y="2298533"/>
            <a:ext cx="2220578" cy="6607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44" y="395510"/>
            <a:ext cx="8029575" cy="1314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13" y="2133600"/>
            <a:ext cx="5295900" cy="3667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413" y="3052540"/>
            <a:ext cx="3114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4" y="395510"/>
            <a:ext cx="8029575" cy="13144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2" y="2305419"/>
            <a:ext cx="3267075" cy="3648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54" y="2305419"/>
            <a:ext cx="2085975" cy="36385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927" y="3267577"/>
            <a:ext cx="3295650" cy="30672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868" y="2446923"/>
            <a:ext cx="2323532" cy="6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CustomShape 2"/>
          <p:cNvSpPr/>
          <p:nvPr/>
        </p:nvSpPr>
        <p:spPr>
          <a:xfrm>
            <a:off x="1187164" y="152330"/>
            <a:ext cx="9364529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0000"/>
                </a:solidFill>
                <a:latin typeface="Calibri"/>
              </a:rPr>
              <a:t>110</a:t>
            </a:r>
            <a:r>
              <a:rPr lang="en-US" sz="3600" b="1" strike="noStrike" spc="-1" dirty="0" smtClean="0">
                <a:solidFill>
                  <a:srgbClr val="FF0000"/>
                </a:solidFill>
                <a:latin typeface="Calibri"/>
              </a:rPr>
              <a:t>學年度</a:t>
            </a:r>
            <a:r>
              <a:rPr lang="zh-TW" altLang="en-US" sz="3600" b="1" strike="noStrike" spc="-1" dirty="0" smtClean="0">
                <a:solidFill>
                  <a:srgbClr val="FF0000"/>
                </a:solidFill>
                <a:latin typeface="Calibri"/>
              </a:rPr>
              <a:t>基北區</a:t>
            </a:r>
            <a:r>
              <a:rPr lang="en-US" sz="3600" b="1" strike="noStrike" spc="-1" dirty="0" err="1" smtClean="0">
                <a:solidFill>
                  <a:srgbClr val="FF0000"/>
                </a:solidFill>
                <a:latin typeface="Calibri"/>
              </a:rPr>
              <a:t>實用技能學程</a:t>
            </a:r>
            <a:endParaRPr lang="en-US" sz="3600" b="1" strike="noStrike" spc="-1" dirty="0" smtClean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3600" b="1" strike="noStrike" spc="-1" dirty="0" err="1" smtClean="0">
                <a:solidFill>
                  <a:srgbClr val="FF0000"/>
                </a:solidFill>
                <a:latin typeface="Calibri"/>
              </a:rPr>
              <a:t>輔導分發招生學校及</a:t>
            </a:r>
            <a:r>
              <a:rPr lang="zh-TW" altLang="en-US" sz="3600" b="1" strike="noStrike" spc="-1" dirty="0" smtClean="0">
                <a:solidFill>
                  <a:srgbClr val="FF0000"/>
                </a:solidFill>
                <a:latin typeface="Calibri"/>
              </a:rPr>
              <a:t>科別</a:t>
            </a:r>
            <a:endParaRPr lang="en-US" sz="3600" b="1" strike="noStrike" spc="-1" dirty="0">
              <a:latin typeface="Arial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137955"/>
              </p:ext>
            </p:extLst>
          </p:nvPr>
        </p:nvGraphicFramePr>
        <p:xfrm>
          <a:off x="1815098" y="1567670"/>
          <a:ext cx="6719303" cy="522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2577">
                  <a:extLst>
                    <a:ext uri="{9D8B030D-6E8A-4147-A177-3AD203B41FA5}">
                      <a16:colId xmlns:a16="http://schemas.microsoft.com/office/drawing/2014/main" val="2038664913"/>
                    </a:ext>
                  </a:extLst>
                </a:gridCol>
                <a:gridCol w="2420088">
                  <a:extLst>
                    <a:ext uri="{9D8B030D-6E8A-4147-A177-3AD203B41FA5}">
                      <a16:colId xmlns:a16="http://schemas.microsoft.com/office/drawing/2014/main" val="675369624"/>
                    </a:ext>
                  </a:extLst>
                </a:gridCol>
                <a:gridCol w="1366638">
                  <a:extLst>
                    <a:ext uri="{9D8B030D-6E8A-4147-A177-3AD203B41FA5}">
                      <a16:colId xmlns:a16="http://schemas.microsoft.com/office/drawing/2014/main" val="231392226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海大附中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船舶機電科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日間部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601971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基隆商工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廣告技術科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日間部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967262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協和祐德高級中學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汽車修護科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日間部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7366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東方工商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餐飲技術科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日間部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954658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大安高工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汽車修護科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53809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三重商工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商用資訊科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693174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新北高工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汽車修護科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723095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模具技術科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43574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淡水商工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餐飲技術科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36205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瑞芳高工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電腦繪圖科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05185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稻江家商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餐飲技術科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24053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醒吾高級中學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商用資訊科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58782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美顏技術科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887992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</a:rPr>
                        <a:t>旅遊事務科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夜間部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112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53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7368" y="1596831"/>
            <a:ext cx="7439431" cy="12808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3891A7"/>
                </a:solidFill>
                <a:latin typeface="Wingdings 2" panose="05020102010507070707" pitchFamily="18" charset="2"/>
              </a:rPr>
              <a:t></a:t>
            </a:r>
            <a:r>
              <a:rPr lang="zh-TW" altLang="en-US" sz="40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讓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</a:rPr>
              <a:t>學生可以在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學校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</a:rPr>
              <a:t>中修習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</a:rPr>
              <a:t>一般科目及職業專業課程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</a:rPr>
              <a:t>，又可以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</a:rPr>
              <a:t>到相關行業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職場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</a:rPr>
              <a:t>接受職業技能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訓練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</a:rPr>
              <a:t/>
            </a:r>
            <a:b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</a:rPr>
            </a:b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6242" y="4829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rgbClr val="562213"/>
                </a:solidFill>
                <a:latin typeface="微軟正黑體" panose="020B0604030504040204" pitchFamily="34" charset="-120"/>
              </a:rPr>
              <a:t>建教合作班</a:t>
            </a:r>
            <a:br>
              <a:rPr lang="zh-TW" altLang="en-US" sz="5400" b="1" dirty="0">
                <a:solidFill>
                  <a:srgbClr val="562213"/>
                </a:solidFill>
                <a:latin typeface="微軟正黑體" panose="020B0604030504040204" pitchFamily="34" charset="-120"/>
              </a:rPr>
            </a:br>
            <a:endParaRPr lang="zh-TW" altLang="en-US" sz="5400" b="1" dirty="0"/>
          </a:p>
        </p:txBody>
      </p:sp>
      <p:sp>
        <p:nvSpPr>
          <p:cNvPr id="5" name="矩形 4"/>
          <p:cNvSpPr/>
          <p:nvPr/>
        </p:nvSpPr>
        <p:spPr>
          <a:xfrm>
            <a:off x="1400231" y="4868598"/>
            <a:ext cx="6510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實習期間保障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勞基法最低薪資</a:t>
            </a:r>
            <a:r>
              <a:rPr lang="en-US" altLang="zh-TW" sz="36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)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995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4436" y="218597"/>
            <a:ext cx="6589199" cy="128089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562213"/>
                </a:solidFill>
                <a:latin typeface="微軟正黑體" panose="020B0604030504040204" pitchFamily="34" charset="-120"/>
              </a:rPr>
              <a:t>建教合作班的模式</a:t>
            </a:r>
            <a:br>
              <a:rPr lang="zh-TW" altLang="en-US" sz="4800" b="1" dirty="0">
                <a:solidFill>
                  <a:srgbClr val="562213"/>
                </a:solidFill>
                <a:latin typeface="微軟正黑體" panose="020B0604030504040204" pitchFamily="34" charset="-120"/>
              </a:rPr>
            </a:b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3126" y="1274447"/>
            <a:ext cx="874087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一、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輪調式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：</a:t>
            </a:r>
            <a:r>
              <a:rPr lang="zh-TW" altLang="zh-TW" sz="3200" kern="0" dirty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三個月在學校上課</a:t>
            </a:r>
            <a:r>
              <a:rPr lang="zh-TW" altLang="zh-TW" sz="3200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，</a:t>
            </a:r>
            <a:r>
              <a:rPr lang="en-US" altLang="zh-TW" sz="3200" kern="0" dirty="0">
                <a:latin typeface="+mj-ea"/>
                <a:ea typeface="+mj-ea"/>
              </a:rPr>
              <a:t> </a:t>
            </a:r>
            <a:r>
              <a:rPr lang="zh-TW" altLang="zh-TW" sz="3200" kern="0" dirty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另三個月</a:t>
            </a:r>
            <a:r>
              <a:rPr lang="zh-TW" altLang="zh-TW" sz="3200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在</a:t>
            </a:r>
            <a:r>
              <a:rPr lang="zh-TW" altLang="en-US" sz="3200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   </a:t>
            </a:r>
            <a:endParaRPr lang="en-US" altLang="zh-TW" sz="3200" kern="0" dirty="0" smtClean="0">
              <a:solidFill>
                <a:srgbClr val="333333"/>
              </a:solidFill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TW" altLang="en-US" sz="3200" kern="0" dirty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 </a:t>
            </a:r>
            <a:r>
              <a:rPr lang="zh-TW" altLang="en-US" sz="3200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                       合作</a:t>
            </a:r>
            <a:r>
              <a:rPr lang="zh-TW" altLang="en-US" sz="3200" kern="0" dirty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機構</a:t>
            </a:r>
            <a:r>
              <a:rPr lang="zh-TW" altLang="zh-TW" sz="3200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實習</a:t>
            </a:r>
            <a:endParaRPr lang="en-US" altLang="zh-TW" sz="3200" kern="0" dirty="0" smtClean="0">
              <a:solidFill>
                <a:srgbClr val="333333"/>
              </a:solidFill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二、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階梯式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：一、 二年級在學校上課，</a:t>
            </a: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三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年級</a:t>
            </a:r>
            <a:endParaRPr lang="en-US" altLang="zh-TW" sz="32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                       在合作機構實習。</a:t>
            </a:r>
            <a:endParaRPr lang="zh-TW" altLang="en-US" sz="320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三、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實習式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：學校依各年級需求，讓學生</a:t>
            </a: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於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寒暑</a:t>
            </a:r>
            <a:endParaRPr lang="en-US" altLang="zh-TW" sz="32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                       假或學期</a:t>
            </a: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中</a:t>
            </a:r>
            <a:r>
              <a:rPr lang="zh-TW" altLang="en-US" sz="3200" dirty="0" smtClean="0">
                <a:solidFill>
                  <a:srgbClr val="000000"/>
                </a:solidFill>
                <a:latin typeface="+mj-ea"/>
                <a:ea typeface="+mj-ea"/>
              </a:rPr>
              <a:t>至合作機構實習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9370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CustomShape 2"/>
          <p:cNvSpPr/>
          <p:nvPr/>
        </p:nvSpPr>
        <p:spPr>
          <a:xfrm>
            <a:off x="1187164" y="417025"/>
            <a:ext cx="9364529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0000"/>
                </a:solidFill>
                <a:latin typeface="Calibri"/>
              </a:rPr>
              <a:t>11</a:t>
            </a:r>
            <a:r>
              <a:rPr lang="en-US" altLang="zh-TW" sz="3600" b="1" strike="noStrike" spc="-1" dirty="0" smtClean="0">
                <a:solidFill>
                  <a:srgbClr val="FF0000"/>
                </a:solidFill>
                <a:latin typeface="Calibri"/>
              </a:rPr>
              <a:t>0</a:t>
            </a:r>
            <a:r>
              <a:rPr lang="en-US" sz="3600" b="1" strike="noStrike" spc="-1" dirty="0" smtClean="0">
                <a:solidFill>
                  <a:srgbClr val="FF0000"/>
                </a:solidFill>
                <a:latin typeface="Calibri"/>
              </a:rPr>
              <a:t>學年度</a:t>
            </a:r>
            <a:r>
              <a:rPr lang="zh-TW" altLang="en-US" sz="3600" b="1" strike="noStrike" spc="-1" dirty="0" smtClean="0">
                <a:solidFill>
                  <a:srgbClr val="FF0000"/>
                </a:solidFill>
                <a:latin typeface="Calibri"/>
              </a:rPr>
              <a:t>建教合作班招生</a:t>
            </a:r>
            <a:r>
              <a:rPr lang="en-US" sz="3600" b="1" strike="noStrike" spc="-1" dirty="0" err="1" smtClean="0">
                <a:solidFill>
                  <a:srgbClr val="FF0000"/>
                </a:solidFill>
                <a:latin typeface="Calibri"/>
              </a:rPr>
              <a:t>學校及</a:t>
            </a:r>
            <a:r>
              <a:rPr lang="zh-TW" altLang="en-US" sz="3600" b="1" strike="noStrike" spc="-1" dirty="0" smtClean="0">
                <a:solidFill>
                  <a:srgbClr val="FF0000"/>
                </a:solidFill>
                <a:latin typeface="Calibri"/>
              </a:rPr>
              <a:t>科別</a:t>
            </a:r>
            <a:endParaRPr lang="en-US" sz="3600" b="1" strike="noStrike" spc="-1" dirty="0">
              <a:latin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0732" y="1360585"/>
            <a:ext cx="9172025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瑞芳高工：</a:t>
            </a:r>
            <a:r>
              <a:rPr lang="zh-TW" altLang="en-US" sz="3600" dirty="0">
                <a:latin typeface="+mj-ea"/>
                <a:ea typeface="+mj-ea"/>
              </a:rPr>
              <a:t>階梯</a:t>
            </a:r>
            <a:r>
              <a:rPr lang="zh-TW" altLang="en-US" sz="3600" dirty="0" smtClean="0">
                <a:latin typeface="+mj-ea"/>
                <a:ea typeface="+mj-ea"/>
              </a:rPr>
              <a:t>式</a:t>
            </a:r>
            <a:r>
              <a:rPr lang="en-US" altLang="zh-TW" sz="3600" dirty="0" smtClean="0">
                <a:latin typeface="+mj-ea"/>
                <a:ea typeface="+mj-ea"/>
              </a:rPr>
              <a:t>-</a:t>
            </a:r>
            <a:r>
              <a:rPr lang="zh-TW" altLang="en-US" sz="3600" dirty="0" smtClean="0">
                <a:latin typeface="+mj-ea"/>
                <a:ea typeface="+mj-ea"/>
              </a:rPr>
              <a:t>機械科</a:t>
            </a:r>
            <a:endParaRPr lang="en-US" altLang="zh-TW" sz="3600" kern="0" dirty="0" smtClean="0">
              <a:solidFill>
                <a:srgbClr val="333333"/>
              </a:solidFill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0000"/>
                </a:solidFill>
                <a:latin typeface="+mj-ea"/>
                <a:ea typeface="+mj-ea"/>
              </a:rPr>
              <a:t>育達高職</a:t>
            </a:r>
            <a:r>
              <a:rPr lang="zh-TW" altLang="en-US" sz="3600" b="1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：</a:t>
            </a:r>
            <a:r>
              <a:rPr lang="zh-TW" altLang="en-US" sz="3600" dirty="0" smtClean="0">
                <a:solidFill>
                  <a:srgbClr val="000000"/>
                </a:solidFill>
                <a:latin typeface="+mj-ea"/>
                <a:ea typeface="+mj-ea"/>
              </a:rPr>
              <a:t>輪調式</a:t>
            </a:r>
            <a:r>
              <a:rPr lang="en-US" altLang="zh-TW" sz="3600" dirty="0" smtClea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zh-TW" altLang="en-US" sz="3600" dirty="0">
                <a:solidFill>
                  <a:srgbClr val="000000"/>
                </a:solidFill>
                <a:latin typeface="+mj-ea"/>
                <a:ea typeface="+mj-ea"/>
              </a:rPr>
              <a:t>餐飲管理</a:t>
            </a:r>
            <a:r>
              <a:rPr lang="zh-TW" altLang="en-US" sz="3600" dirty="0" smtClean="0">
                <a:solidFill>
                  <a:srgbClr val="000000"/>
                </a:solidFill>
                <a:latin typeface="+mj-ea"/>
                <a:ea typeface="+mj-ea"/>
              </a:rPr>
              <a:t>科</a:t>
            </a:r>
            <a:endParaRPr lang="en-US" altLang="zh-TW" sz="36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  <a:buClr>
                <a:srgbClr val="A53010"/>
              </a:buClr>
            </a:pPr>
            <a:r>
              <a:rPr lang="zh-TW" altLang="zh-TW" sz="3600" b="1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莊敬</a:t>
            </a:r>
            <a:r>
              <a:rPr lang="zh-TW" altLang="zh-TW" sz="3600" b="1" kern="0" dirty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工</a:t>
            </a:r>
            <a:r>
              <a:rPr lang="zh-TW" altLang="zh-TW" sz="3600" b="1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家</a:t>
            </a:r>
            <a:r>
              <a:rPr lang="zh-TW" altLang="en-US" sz="3600" b="1" kern="0" dirty="0">
                <a:solidFill>
                  <a:srgbClr val="333333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</a:rPr>
              <a:t>輪調式</a:t>
            </a:r>
            <a:r>
              <a:rPr lang="en-US" altLang="zh-TW" sz="36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3600" dirty="0" smtClean="0">
                <a:solidFill>
                  <a:srgbClr val="20124D"/>
                </a:solidFill>
                <a:latin typeface="Arial" panose="020B0604020202020204" pitchFamily="34" charset="0"/>
              </a:rPr>
              <a:t>餐飲、資訊、</a:t>
            </a:r>
            <a:r>
              <a:rPr lang="zh-TW" altLang="en-US" sz="3600" dirty="0">
                <a:solidFill>
                  <a:srgbClr val="20124D"/>
                </a:solidFill>
                <a:latin typeface="Arial" panose="020B0604020202020204" pitchFamily="34" charset="0"/>
              </a:rPr>
              <a:t>美容</a:t>
            </a:r>
            <a:r>
              <a:rPr lang="zh-TW" altLang="en-US" sz="3600" dirty="0" smtClean="0">
                <a:solidFill>
                  <a:srgbClr val="20124D"/>
                </a:solidFill>
                <a:latin typeface="Arial" panose="020B0604020202020204" pitchFamily="34" charset="0"/>
              </a:rPr>
              <a:t>科</a:t>
            </a:r>
            <a:endParaRPr lang="en-US" altLang="zh-TW" sz="3600" dirty="0" smtClean="0">
              <a:solidFill>
                <a:srgbClr val="20124D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A53010"/>
              </a:buClr>
            </a:pPr>
            <a:r>
              <a:rPr lang="zh-TW" altLang="en-US" sz="3600" b="1" kern="0" dirty="0" smtClean="0">
                <a:solidFill>
                  <a:srgbClr val="333333"/>
                </a:solidFill>
                <a:latin typeface="+mj-ea"/>
                <a:ea typeface="+mj-ea"/>
                <a:cs typeface="Calibri" panose="020F0502020204030204" pitchFamily="34" charset="0"/>
              </a:rPr>
              <a:t>協和祐德高中：</a:t>
            </a:r>
            <a:r>
              <a:rPr lang="zh-TW" altLang="en-US" sz="3600" dirty="0">
                <a:latin typeface="+mj-ea"/>
              </a:rPr>
              <a:t>階梯式</a:t>
            </a:r>
            <a:r>
              <a:rPr lang="en-US" altLang="zh-TW" sz="3600" dirty="0" smtClean="0">
                <a:latin typeface="+mj-ea"/>
              </a:rPr>
              <a:t>-</a:t>
            </a:r>
            <a:r>
              <a:rPr lang="zh-TW" altLang="en-US" sz="3600" dirty="0" smtClean="0">
                <a:latin typeface="+mj-ea"/>
              </a:rPr>
              <a:t>汽車科</a:t>
            </a:r>
            <a:endParaRPr lang="en-US" altLang="zh-TW" sz="3600" dirty="0" smtClean="0">
              <a:latin typeface="+mj-ea"/>
            </a:endParaRPr>
          </a:p>
          <a:p>
            <a:pPr marL="0" indent="0">
              <a:lnSpc>
                <a:spcPct val="150000"/>
              </a:lnSpc>
              <a:buClr>
                <a:srgbClr val="A53010"/>
              </a:buClr>
              <a:buNone/>
            </a:pPr>
            <a:r>
              <a:rPr lang="zh-TW" altLang="en-US" sz="3600" dirty="0">
                <a:latin typeface="+mj-ea"/>
              </a:rPr>
              <a:t> </a:t>
            </a:r>
            <a:r>
              <a:rPr lang="zh-TW" altLang="en-US" sz="3600" dirty="0" smtClean="0">
                <a:latin typeface="+mj-ea"/>
              </a:rPr>
              <a:t>                         產學合作</a:t>
            </a:r>
            <a:r>
              <a:rPr lang="en-US" altLang="zh-TW" sz="3600" dirty="0" smtClean="0">
                <a:latin typeface="+mj-ea"/>
              </a:rPr>
              <a:t>3+4(Toyota+</a:t>
            </a:r>
            <a:r>
              <a:rPr lang="zh-TW" altLang="en-US" sz="3600" dirty="0" smtClean="0">
                <a:latin typeface="+mj-ea"/>
              </a:rPr>
              <a:t>東南</a:t>
            </a:r>
            <a:r>
              <a:rPr lang="en-US" altLang="zh-TW" sz="3600" dirty="0" smtClean="0">
                <a:latin typeface="+mj-ea"/>
              </a:rPr>
              <a:t>)</a:t>
            </a:r>
          </a:p>
          <a:p>
            <a:pPr marL="0" indent="0">
              <a:lnSpc>
                <a:spcPct val="150000"/>
              </a:lnSpc>
              <a:buClr>
                <a:srgbClr val="A53010"/>
              </a:buClr>
              <a:buNone/>
            </a:pPr>
            <a:r>
              <a:rPr lang="en-US" altLang="zh-TW" sz="3600" dirty="0" smtClean="0">
                <a:latin typeface="+mj-ea"/>
              </a:rPr>
              <a:t>     …………………</a:t>
            </a:r>
          </a:p>
          <a:p>
            <a:pPr marL="0" indent="0">
              <a:lnSpc>
                <a:spcPct val="150000"/>
              </a:lnSpc>
              <a:buClr>
                <a:srgbClr val="A53010"/>
              </a:buClr>
              <a:buNone/>
            </a:pPr>
            <a:endParaRPr lang="en-US" altLang="zh-TW" sz="3600" kern="0" dirty="0">
              <a:solidFill>
                <a:srgbClr val="333333"/>
              </a:solidFill>
              <a:latin typeface="+mj-ea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Clr>
                <a:srgbClr val="A53010"/>
              </a:buClr>
            </a:pP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4542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5478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284</Words>
  <Application>Microsoft Office PowerPoint</Application>
  <PresentationFormat>如螢幕大小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2</vt:lpstr>
      <vt:lpstr>Wingdings 3</vt:lpstr>
      <vt:lpstr>絲縷</vt:lpstr>
      <vt:lpstr>實用技能學程與    建教合作班的介紹</vt:lpstr>
      <vt:lpstr>PowerPoint 簡報</vt:lpstr>
      <vt:lpstr>PowerPoint 簡報</vt:lpstr>
      <vt:lpstr>PowerPoint 簡報</vt:lpstr>
      <vt:lpstr>PowerPoint 簡報</vt:lpstr>
      <vt:lpstr>讓學生可以在學校中修習一般科目及職業專業課程，又可以到相關行業職場接受職業技能訓練 </vt:lpstr>
      <vt:lpstr>建教合作班的模式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User</dc:creator>
  <dc:description/>
  <cp:lastModifiedBy>生規組</cp:lastModifiedBy>
  <cp:revision>25</cp:revision>
  <dcterms:created xsi:type="dcterms:W3CDTF">2020-04-29T04:15:34Z</dcterms:created>
  <dcterms:modified xsi:type="dcterms:W3CDTF">2022-08-18T03:10:03Z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如螢幕大小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